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embeddedFontLst>
    <p:embeddedFont>
      <p:font typeface="Kanit Light"/>
      <p:regular r:id="rId201314"/>
    </p:embeddedFont>
    <p:embeddedFont>
      <p:font typeface="Kanit Bold"/>
      <p:regular r:id="rId201315"/>
    </p:embeddedFont>
    <p:embeddedFont>
      <p:font typeface="Martel Sans"/>
      <p:regular r:id="rId201316"/>
    </p:embeddedFont>
    <p:embeddedFont>
      <p:font typeface="Martel Sans Bold"/>
      <p:regular r:id="rId201317"/>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BF4F3"/>
          </a:solidFill>
          <a:ln/>
        </p:spPr>
      </p:sp>
      <p:sp>
        <p:nvSpPr>
          <p:cNvPr id="3" name="Shape 1"/>
          <p:cNvSpPr/>
          <p:nvPr/>
        </p:nvSpPr>
        <p:spPr>
          <a:xfrm>
            <a:off x="0" y="0"/>
            <a:ext cx="12191695" cy="68580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slideLayout" Target="../slideLayouts/slideLayout2.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slideLayout" Target="../slideLayouts/slideLayout2.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2.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pic>
        <p:nvPicPr>
          <p:cNvPr id="3" name="Image 1" descr="preencoded.png">    </p:cNvPr>
          <p:cNvPicPr>
            <a:picLocks noChangeAspect="1"/>
          </p:cNvPicPr>
          <p:nvPr/>
        </p:nvPicPr>
        <p:blipFill>
          <a:blip r:embed="rId2"/>
          <a:stretch>
            <a:fillRect/>
          </a:stretch>
        </p:blipFill>
        <p:spPr>
          <a:xfrm>
            <a:off x="6643918" y="1426567"/>
            <a:ext cx="3475744" cy="1086148"/>
          </a:xfrm>
          <a:prstGeom prst="rect">
            <a:avLst/>
          </a:prstGeom>
        </p:spPr>
      </p:pic>
      <p:sp>
        <p:nvSpPr>
          <p:cNvPr id="4" name="Text 0"/>
          <p:cNvSpPr/>
          <p:nvPr/>
        </p:nvSpPr>
        <p:spPr>
          <a:xfrm>
            <a:off x="5233360" y="2760762"/>
            <a:ext cx="5438639" cy="516731"/>
          </a:xfrm>
          <a:prstGeom prst="rect">
            <a:avLst/>
          </a:prstGeom>
          <a:noFill/>
          <a:ln/>
        </p:spPr>
        <p:txBody>
          <a:bodyPr wrap="none" lIns="0" tIns="0" rIns="0" bIns="0" rtlCol="0" anchor="t"/>
          <a:lstStyle/>
          <a:p>
            <a:pPr algn="l" indent="0" marL="0">
              <a:lnSpc>
                <a:spcPct val="104000"/>
              </a:lnSpc>
              <a:buNone/>
            </a:pPr>
            <a:r>
              <a:rPr lang="en-US" sz="3250" b="1" dirty="0">
                <a:solidFill>
                  <a:srgbClr val="2C475E"/>
                </a:solidFill>
                <a:latin typeface="Kanit Light" pitchFamily="34" charset="0"/>
                <a:ea typeface="Kanit Light" pitchFamily="34" charset="-122"/>
                <a:cs typeface="Kanit Light" pitchFamily="34" charset="-120"/>
              </a:rPr>
              <a:t>Bandit Nebelgenerator</a:t>
            </a:r>
            <a:pPr algn="l" indent="0" marL="0">
              <a:lnSpc>
                <a:spcPct val="104000"/>
              </a:lnSpc>
              <a:buNone/>
            </a:pPr>
            <a:r>
              <a:rPr lang="en-US" sz="3250" dirty="0">
                <a:solidFill>
                  <a:srgbClr val="2C475E"/>
                </a:solidFill>
                <a:latin typeface="Kanit Light" pitchFamily="34" charset="0"/>
                <a:ea typeface="Kanit Light" pitchFamily="34" charset="-122"/>
                <a:cs typeface="Kanit Light" pitchFamily="34" charset="-120"/>
              </a:rPr>
              <a:t> – </a:t>
            </a:r>
            <a:endParaRPr lang="en-US" sz="3250" dirty="0"/>
          </a:p>
        </p:txBody>
      </p:sp>
      <p:sp>
        <p:nvSpPr>
          <p:cNvPr id="5" name="Text 1"/>
          <p:cNvSpPr/>
          <p:nvPr/>
        </p:nvSpPr>
        <p:spPr>
          <a:xfrm>
            <a:off x="5233360" y="3343573"/>
            <a:ext cx="4744323" cy="516731"/>
          </a:xfrm>
          <a:prstGeom prst="rect">
            <a:avLst/>
          </a:prstGeom>
          <a:noFill/>
          <a:ln/>
        </p:spPr>
        <p:txBody>
          <a:bodyPr wrap="none" lIns="0" tIns="0" rIns="0" bIns="0" rtlCol="0" anchor="t"/>
          <a:lstStyle/>
          <a:p>
            <a:pPr algn="l" indent="0" marL="0">
              <a:lnSpc>
                <a:spcPct val="104000"/>
              </a:lnSpc>
              <a:buNone/>
            </a:pPr>
            <a:r>
              <a:rPr lang="en-US" sz="3250" dirty="0">
                <a:solidFill>
                  <a:srgbClr val="2C475E"/>
                </a:solidFill>
                <a:latin typeface="Kanit Light" pitchFamily="34" charset="0"/>
                <a:ea typeface="Kanit Light" pitchFamily="34" charset="-122"/>
                <a:cs typeface="Kanit Light" pitchFamily="34" charset="-120"/>
              </a:rPr>
              <a:t>240er Serie</a:t>
            </a:r>
            <a:endParaRPr lang="en-US" sz="3250" dirty="0"/>
          </a:p>
        </p:txBody>
      </p:sp>
      <p:sp>
        <p:nvSpPr>
          <p:cNvPr id="6" name="Text 2"/>
          <p:cNvSpPr/>
          <p:nvPr/>
        </p:nvSpPr>
        <p:spPr>
          <a:xfrm>
            <a:off x="5233360" y="4108351"/>
            <a:ext cx="6296860"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Aktive Einbruchhemmung durch sofortige Sichtblockade – der Bandit 240 vernebelt bis zu </a:t>
            </a:r>
            <a:pPr algn="l" indent="0" marL="0">
              <a:lnSpc>
                <a:spcPct val="133000"/>
              </a:lnSpc>
              <a:buNone/>
            </a:pPr>
            <a:r>
              <a:rPr lang="en-US" sz="1300" b="1" dirty="0">
                <a:solidFill>
                  <a:srgbClr val="25435C"/>
                </a:solidFill>
                <a:latin typeface="Martel Sans" pitchFamily="34" charset="0"/>
                <a:ea typeface="Martel Sans" pitchFamily="34" charset="-122"/>
                <a:cs typeface="Martel Sans" pitchFamily="34" charset="-120"/>
              </a:rPr>
              <a:t>504 m³ in ca. 18 Sekunden</a:t>
            </a:r>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 und stoppt Einbrecher bevor Schaden entsteht. Bereits nach 2 Sekunden sind die ersten 6 Meter vollständig vernebelt. Ideal für Einzelhandel, Lager, Juweliere, Technikräume und hochwertige Waren.</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574" y="1334790"/>
            <a:ext cx="8169666" cy="516731"/>
          </a:xfrm>
          <a:prstGeom prst="rect">
            <a:avLst/>
          </a:prstGeom>
          <a:noFill/>
          <a:ln/>
        </p:spPr>
        <p:txBody>
          <a:bodyPr wrap="none" lIns="0" tIns="0" rIns="0" bIns="0" rtlCol="0" anchor="t"/>
          <a:lstStyle/>
          <a:p>
            <a:pPr algn="l" indent="0" marL="0">
              <a:lnSpc>
                <a:spcPct val="104000"/>
              </a:lnSpc>
              <a:buNone/>
            </a:pPr>
            <a:r>
              <a:rPr lang="en-US" sz="3250" b="1" dirty="0">
                <a:solidFill>
                  <a:srgbClr val="2C475E"/>
                </a:solidFill>
                <a:latin typeface="Kanit Light" pitchFamily="34" charset="0"/>
                <a:ea typeface="Kanit Light" pitchFamily="34" charset="-122"/>
                <a:cs typeface="Kanit Light" pitchFamily="34" charset="-120"/>
              </a:rPr>
              <a:t>Technische Eckdaten &amp; Funktionsweise </a:t>
            </a:r>
            <a:endParaRPr lang="en-US" sz="3250" dirty="0"/>
          </a:p>
        </p:txBody>
      </p:sp>
      <p:sp>
        <p:nvSpPr>
          <p:cNvPr id="3" name="Text 1"/>
          <p:cNvSpPr/>
          <p:nvPr/>
        </p:nvSpPr>
        <p:spPr>
          <a:xfrm>
            <a:off x="661574" y="2182217"/>
            <a:ext cx="10868547"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Der Bandit 240 überzeugt durch präzise Technik und zuverlässige Performance – auch im autarken Betrieb oder angebunden an eine bestehende Einbruchmeldeanlage.</a:t>
            </a:r>
            <a:endParaRPr lang="en-US" sz="1300" dirty="0"/>
          </a:p>
        </p:txBody>
      </p:sp>
      <p:sp>
        <p:nvSpPr>
          <p:cNvPr id="4" name="Shape 2"/>
          <p:cNvSpPr/>
          <p:nvPr/>
        </p:nvSpPr>
        <p:spPr>
          <a:xfrm>
            <a:off x="661574" y="2897485"/>
            <a:ext cx="5351626" cy="1230213"/>
          </a:xfrm>
          <a:prstGeom prst="roundRect">
            <a:avLst>
              <a:gd name="adj" fmla="val 5647"/>
            </a:avLst>
          </a:prstGeom>
          <a:solidFill>
            <a:srgbClr val="D0EEFB"/>
          </a:solidFill>
          <a:ln w="6350">
            <a:solidFill>
              <a:srgbClr val="B6D4E1"/>
            </a:solidFill>
            <a:prstDash val="solid"/>
          </a:ln>
        </p:spPr>
      </p:sp>
      <p:sp>
        <p:nvSpPr>
          <p:cNvPr id="5" name="Text 3"/>
          <p:cNvSpPr/>
          <p:nvPr/>
        </p:nvSpPr>
        <p:spPr>
          <a:xfrm>
            <a:off x="833218" y="3069134"/>
            <a:ext cx="2067369" cy="258465"/>
          </a:xfrm>
          <a:prstGeom prst="rect">
            <a:avLst/>
          </a:prstGeom>
          <a:noFill/>
          <a:ln/>
        </p:spPr>
        <p:txBody>
          <a:bodyPr wrap="none" lIns="0" tIns="0" rIns="0" bIns="0" rtlCol="0" anchor="t"/>
          <a:lstStyle/>
          <a:p>
            <a:pPr algn="l" indent="0" marL="0">
              <a:lnSpc>
                <a:spcPct val="104000"/>
              </a:lnSpc>
              <a:buNone/>
            </a:pPr>
            <a:r>
              <a:rPr lang="en-US" sz="1600" b="1" dirty="0">
                <a:solidFill>
                  <a:srgbClr val="25435C"/>
                </a:solidFill>
                <a:latin typeface="Kanit Light" pitchFamily="34" charset="0"/>
                <a:ea typeface="Kanit Light" pitchFamily="34" charset="-122"/>
                <a:cs typeface="Kanit Light" pitchFamily="34" charset="-120"/>
              </a:rPr>
              <a:t>Fluid</a:t>
            </a:r>
            <a:endParaRPr lang="en-US" sz="1600" dirty="0"/>
          </a:p>
        </p:txBody>
      </p:sp>
      <p:sp>
        <p:nvSpPr>
          <p:cNvPr id="6" name="Text 4"/>
          <p:cNvSpPr/>
          <p:nvPr/>
        </p:nvSpPr>
        <p:spPr>
          <a:xfrm>
            <a:off x="833218" y="3426817"/>
            <a:ext cx="50083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Ungiftiges, rückstandsarmes Glykol-basiertes Sicherheitsfluid – sicher für Menschen, Waren und Elektronik.</a:t>
            </a:r>
            <a:endParaRPr lang="en-US" sz="1300" dirty="0"/>
          </a:p>
        </p:txBody>
      </p:sp>
      <p:sp>
        <p:nvSpPr>
          <p:cNvPr id="7" name="Shape 5"/>
          <p:cNvSpPr/>
          <p:nvPr/>
        </p:nvSpPr>
        <p:spPr>
          <a:xfrm>
            <a:off x="6178495" y="2897485"/>
            <a:ext cx="5351626" cy="1230213"/>
          </a:xfrm>
          <a:prstGeom prst="roundRect">
            <a:avLst>
              <a:gd name="adj" fmla="val 5647"/>
            </a:avLst>
          </a:prstGeom>
          <a:solidFill>
            <a:srgbClr val="D0EEFB"/>
          </a:solidFill>
          <a:ln w="6350">
            <a:solidFill>
              <a:srgbClr val="B6D4E1"/>
            </a:solidFill>
            <a:prstDash val="solid"/>
          </a:ln>
        </p:spPr>
      </p:sp>
      <p:sp>
        <p:nvSpPr>
          <p:cNvPr id="8" name="Text 6"/>
          <p:cNvSpPr/>
          <p:nvPr/>
        </p:nvSpPr>
        <p:spPr>
          <a:xfrm>
            <a:off x="6350139" y="3069134"/>
            <a:ext cx="2067369" cy="258465"/>
          </a:xfrm>
          <a:prstGeom prst="rect">
            <a:avLst/>
          </a:prstGeom>
          <a:noFill/>
          <a:ln/>
        </p:spPr>
        <p:txBody>
          <a:bodyPr wrap="none" lIns="0" tIns="0" rIns="0" bIns="0" rtlCol="0" anchor="t"/>
          <a:lstStyle/>
          <a:p>
            <a:pPr algn="l" indent="0" marL="0">
              <a:lnSpc>
                <a:spcPct val="104000"/>
              </a:lnSpc>
              <a:buNone/>
            </a:pPr>
            <a:r>
              <a:rPr lang="en-US" sz="1600" b="1" dirty="0">
                <a:solidFill>
                  <a:srgbClr val="25435C"/>
                </a:solidFill>
                <a:latin typeface="Kanit Light" pitchFamily="34" charset="0"/>
                <a:ea typeface="Kanit Light" pitchFamily="34" charset="-122"/>
                <a:cs typeface="Kanit Light" pitchFamily="34" charset="-120"/>
              </a:rPr>
              <a:t>Nebelabgabe</a:t>
            </a:r>
            <a:endParaRPr lang="en-US" sz="1600" dirty="0"/>
          </a:p>
        </p:txBody>
      </p:sp>
      <p:sp>
        <p:nvSpPr>
          <p:cNvPr id="9" name="Text 7"/>
          <p:cNvSpPr/>
          <p:nvPr/>
        </p:nvSpPr>
        <p:spPr>
          <a:xfrm>
            <a:off x="6350139" y="3426817"/>
            <a:ext cx="50083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Ca. </a:t>
            </a:r>
            <a:pPr algn="l" indent="0" marL="0">
              <a:lnSpc>
                <a:spcPct val="133000"/>
              </a:lnSpc>
              <a:buNone/>
            </a:pPr>
            <a:r>
              <a:rPr lang="en-US" sz="1300" b="1" dirty="0">
                <a:solidFill>
                  <a:srgbClr val="25435C"/>
                </a:solidFill>
                <a:latin typeface="Martel Sans" pitchFamily="34" charset="0"/>
                <a:ea typeface="Martel Sans" pitchFamily="34" charset="-122"/>
                <a:cs typeface="Martel Sans" pitchFamily="34" charset="-120"/>
              </a:rPr>
              <a:t>28 m³ pro Sekunde</a:t>
            </a:r>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 – einer der höchsten Werte seiner Klasse für maximale Schutzwirkung.</a:t>
            </a:r>
            <a:endParaRPr lang="en-US" sz="1300" dirty="0"/>
          </a:p>
        </p:txBody>
      </p:sp>
      <p:sp>
        <p:nvSpPr>
          <p:cNvPr id="10" name="Shape 8"/>
          <p:cNvSpPr/>
          <p:nvPr/>
        </p:nvSpPr>
        <p:spPr>
          <a:xfrm>
            <a:off x="661574" y="4292997"/>
            <a:ext cx="5351626" cy="1230213"/>
          </a:xfrm>
          <a:prstGeom prst="roundRect">
            <a:avLst>
              <a:gd name="adj" fmla="val 5647"/>
            </a:avLst>
          </a:prstGeom>
          <a:solidFill>
            <a:srgbClr val="D0EEFB"/>
          </a:solidFill>
          <a:ln w="6350">
            <a:solidFill>
              <a:srgbClr val="B6D4E1"/>
            </a:solidFill>
            <a:prstDash val="solid"/>
          </a:ln>
        </p:spPr>
      </p:sp>
      <p:sp>
        <p:nvSpPr>
          <p:cNvPr id="11" name="Text 9"/>
          <p:cNvSpPr/>
          <p:nvPr/>
        </p:nvSpPr>
        <p:spPr>
          <a:xfrm>
            <a:off x="833218" y="4464645"/>
            <a:ext cx="2067369" cy="258465"/>
          </a:xfrm>
          <a:prstGeom prst="rect">
            <a:avLst/>
          </a:prstGeom>
          <a:noFill/>
          <a:ln/>
        </p:spPr>
        <p:txBody>
          <a:bodyPr wrap="none" lIns="0" tIns="0" rIns="0" bIns="0" rtlCol="0" anchor="t"/>
          <a:lstStyle/>
          <a:p>
            <a:pPr algn="l" indent="0" marL="0">
              <a:lnSpc>
                <a:spcPct val="104000"/>
              </a:lnSpc>
              <a:buNone/>
            </a:pPr>
            <a:r>
              <a:rPr lang="en-US" sz="1600" b="1" dirty="0">
                <a:solidFill>
                  <a:srgbClr val="25435C"/>
                </a:solidFill>
                <a:latin typeface="Kanit Light" pitchFamily="34" charset="0"/>
                <a:ea typeface="Kanit Light" pitchFamily="34" charset="-122"/>
                <a:cs typeface="Kanit Light" pitchFamily="34" charset="-120"/>
              </a:rPr>
              <a:t>Reaktionszeit</a:t>
            </a:r>
            <a:endParaRPr lang="en-US" sz="1600" dirty="0"/>
          </a:p>
        </p:txBody>
      </p:sp>
      <p:sp>
        <p:nvSpPr>
          <p:cNvPr id="12" name="Text 10"/>
          <p:cNvSpPr/>
          <p:nvPr/>
        </p:nvSpPr>
        <p:spPr>
          <a:xfrm>
            <a:off x="833218" y="4822329"/>
            <a:ext cx="50083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Ca. </a:t>
            </a:r>
            <a:pPr algn="l" indent="0" marL="0">
              <a:lnSpc>
                <a:spcPct val="133000"/>
              </a:lnSpc>
              <a:buNone/>
            </a:pPr>
            <a:r>
              <a:rPr lang="en-US" sz="1300" b="1" dirty="0">
                <a:solidFill>
                  <a:srgbClr val="25435C"/>
                </a:solidFill>
                <a:latin typeface="Martel Sans" pitchFamily="34" charset="0"/>
                <a:ea typeface="Martel Sans" pitchFamily="34" charset="-122"/>
                <a:cs typeface="Martel Sans" pitchFamily="34" charset="-120"/>
              </a:rPr>
              <a:t>1 Sekunde</a:t>
            </a:r>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 nach Alarmauslösung – Restsichtweite typischerweise unter 30 cm.</a:t>
            </a:r>
            <a:endParaRPr lang="en-US" sz="1300" dirty="0"/>
          </a:p>
        </p:txBody>
      </p:sp>
      <p:sp>
        <p:nvSpPr>
          <p:cNvPr id="13" name="Shape 11"/>
          <p:cNvSpPr/>
          <p:nvPr/>
        </p:nvSpPr>
        <p:spPr>
          <a:xfrm>
            <a:off x="6178495" y="4292997"/>
            <a:ext cx="5351626" cy="1230213"/>
          </a:xfrm>
          <a:prstGeom prst="roundRect">
            <a:avLst>
              <a:gd name="adj" fmla="val 5647"/>
            </a:avLst>
          </a:prstGeom>
          <a:solidFill>
            <a:srgbClr val="D0EEFB"/>
          </a:solidFill>
          <a:ln w="6350">
            <a:solidFill>
              <a:srgbClr val="B6D4E1"/>
            </a:solidFill>
            <a:prstDash val="solid"/>
          </a:ln>
        </p:spPr>
      </p:sp>
      <p:sp>
        <p:nvSpPr>
          <p:cNvPr id="14" name="Text 12"/>
          <p:cNvSpPr/>
          <p:nvPr/>
        </p:nvSpPr>
        <p:spPr>
          <a:xfrm>
            <a:off x="6350139" y="4464645"/>
            <a:ext cx="2118168" cy="258465"/>
          </a:xfrm>
          <a:prstGeom prst="rect">
            <a:avLst/>
          </a:prstGeom>
          <a:noFill/>
          <a:ln/>
        </p:spPr>
        <p:txBody>
          <a:bodyPr wrap="none" lIns="0" tIns="0" rIns="0" bIns="0" rtlCol="0" anchor="t"/>
          <a:lstStyle/>
          <a:p>
            <a:pPr algn="l" indent="0" marL="0">
              <a:lnSpc>
                <a:spcPct val="104000"/>
              </a:lnSpc>
              <a:buNone/>
            </a:pPr>
            <a:r>
              <a:rPr lang="en-US" sz="1600" b="1" dirty="0">
                <a:solidFill>
                  <a:srgbClr val="25435C"/>
                </a:solidFill>
                <a:latin typeface="Kanit Light" pitchFamily="34" charset="0"/>
                <a:ea typeface="Kanit Light" pitchFamily="34" charset="-122"/>
                <a:cs typeface="Kanit Light" pitchFamily="34" charset="-120"/>
              </a:rPr>
              <a:t>Integration &amp; Wartung</a:t>
            </a:r>
            <a:endParaRPr lang="en-US" sz="1600" dirty="0"/>
          </a:p>
        </p:txBody>
      </p:sp>
      <p:sp>
        <p:nvSpPr>
          <p:cNvPr id="15" name="Text 13"/>
          <p:cNvSpPr/>
          <p:nvPr/>
        </p:nvSpPr>
        <p:spPr>
          <a:xfrm>
            <a:off x="6350139" y="4822329"/>
            <a:ext cx="50083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Autarker Betrieb oder Anbindung an EMA, integrierte Akku-Notversorgung, wartungsarme Konstruktion.</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582116"/>
            <a:ext cx="9264121" cy="465138"/>
          </a:xfrm>
          <a:prstGeom prst="rect">
            <a:avLst/>
          </a:prstGeom>
          <a:noFill/>
          <a:ln/>
        </p:spPr>
        <p:txBody>
          <a:bodyPr wrap="none" lIns="0" tIns="0" rIns="0" bIns="0" rtlCol="0" anchor="t"/>
          <a:lstStyle/>
          <a:p>
            <a:pPr algn="l" indent="0" marL="0">
              <a:lnSpc>
                <a:spcPct val="104000"/>
              </a:lnSpc>
              <a:buNone/>
            </a:pPr>
            <a:r>
              <a:rPr lang="en-US" sz="2900" b="1" dirty="0">
                <a:solidFill>
                  <a:srgbClr val="2C475E"/>
                </a:solidFill>
                <a:latin typeface="Kanit Light" pitchFamily="34" charset="0"/>
                <a:ea typeface="Kanit Light" pitchFamily="34" charset="-122"/>
                <a:cs typeface="Kanit Light" pitchFamily="34" charset="-120"/>
              </a:rPr>
              <a:t>Lösungsmöglichkeiten &amp; Vergleich zur 320er Serie</a:t>
            </a:r>
            <a:endParaRPr lang="en-US" sz="2900" dirty="0"/>
          </a:p>
        </p:txBody>
      </p:sp>
      <p:sp>
        <p:nvSpPr>
          <p:cNvPr id="3" name="Text 1"/>
          <p:cNvSpPr/>
          <p:nvPr/>
        </p:nvSpPr>
        <p:spPr>
          <a:xfrm>
            <a:off x="661574" y="1315145"/>
            <a:ext cx="11478132" cy="226219"/>
          </a:xfrm>
          <a:prstGeom prst="rect">
            <a:avLst/>
          </a:prstGeom>
          <a:noFill/>
          <a:ln/>
        </p:spPr>
        <p:txBody>
          <a:bodyPr wrap="none" lIns="0" tIns="0" rIns="0" bIns="0" rtlCol="0" anchor="t"/>
          <a:lstStyle/>
          <a:p>
            <a:pPr algn="l" indent="0" marL="0">
              <a:lnSpc>
                <a:spcPct val="127000"/>
              </a:lnSpc>
              <a:buNone/>
            </a:pPr>
            <a:r>
              <a:rPr lang="en-US" sz="1150" dirty="0">
                <a:solidFill>
                  <a:srgbClr val="25435C"/>
                </a:solidFill>
                <a:latin typeface="Martel Sans" pitchFamily="34" charset="0"/>
                <a:ea typeface="Martel Sans" pitchFamily="34" charset="-122"/>
                <a:cs typeface="Martel Sans" pitchFamily="34" charset="-120"/>
              </a:rPr>
              <a:t>Je nach Schutzobjekt bietet Bandit zwei leistungsstarke Serien – für mittlere bis große Flächen ebenso wie für kompakte Hochsicherheitsbereiche.</a:t>
            </a:r>
            <a:endParaRPr lang="en-US" sz="1150" dirty="0"/>
          </a:p>
        </p:txBody>
      </p:sp>
      <p:sp>
        <p:nvSpPr>
          <p:cNvPr id="4" name="Shape 2"/>
          <p:cNvSpPr/>
          <p:nvPr/>
        </p:nvSpPr>
        <p:spPr>
          <a:xfrm>
            <a:off x="661574" y="1692077"/>
            <a:ext cx="10868547" cy="1301849"/>
          </a:xfrm>
          <a:prstGeom prst="roundRect">
            <a:avLst>
              <a:gd name="adj" fmla="val 4802"/>
            </a:avLst>
          </a:prstGeom>
          <a:solidFill>
            <a:srgbClr val="D0EEFB"/>
          </a:solidFill>
          <a:ln w="6350">
            <a:solidFill>
              <a:srgbClr val="B6D4E1"/>
            </a:solidFill>
            <a:prstDash val="solid"/>
          </a:ln>
        </p:spPr>
      </p:sp>
      <p:sp>
        <p:nvSpPr>
          <p:cNvPr id="5" name="Shape 3"/>
          <p:cNvSpPr/>
          <p:nvPr/>
        </p:nvSpPr>
        <p:spPr>
          <a:xfrm>
            <a:off x="667924" y="1698427"/>
            <a:ext cx="5427924" cy="1289149"/>
          </a:xfrm>
          <a:prstGeom prst="rect">
            <a:avLst/>
          </a:prstGeom>
          <a:solidFill>
            <a:srgbClr val="D0EEFB"/>
          </a:solidFill>
          <a:ln/>
        </p:spPr>
      </p:sp>
      <p:sp>
        <p:nvSpPr>
          <p:cNvPr id="6" name="Text 4"/>
          <p:cNvSpPr/>
          <p:nvPr/>
        </p:nvSpPr>
        <p:spPr>
          <a:xfrm>
            <a:off x="816748" y="1847255"/>
            <a:ext cx="1860603" cy="232470"/>
          </a:xfrm>
          <a:prstGeom prst="rect">
            <a:avLst/>
          </a:prstGeom>
          <a:noFill/>
          <a:ln/>
        </p:spPr>
        <p:txBody>
          <a:bodyPr wrap="none" lIns="0" tIns="0" rIns="0" bIns="0" rtlCol="0" anchor="t"/>
          <a:lstStyle/>
          <a:p>
            <a:pPr algn="l" indent="0" marL="0">
              <a:lnSpc>
                <a:spcPct val="104000"/>
              </a:lnSpc>
              <a:buNone/>
            </a:pPr>
            <a:r>
              <a:rPr lang="en-US" sz="1450" dirty="0">
                <a:solidFill>
                  <a:srgbClr val="25435C"/>
                </a:solidFill>
                <a:latin typeface="Kanit Light" pitchFamily="34" charset="0"/>
                <a:ea typeface="Kanit Light" pitchFamily="34" charset="-122"/>
                <a:cs typeface="Kanit Light" pitchFamily="34" charset="-120"/>
              </a:rPr>
              <a:t>240er Serie</a:t>
            </a:r>
            <a:endParaRPr lang="en-US" sz="1450" dirty="0"/>
          </a:p>
        </p:txBody>
      </p:sp>
      <p:sp>
        <p:nvSpPr>
          <p:cNvPr id="7" name="Text 5"/>
          <p:cNvSpPr/>
          <p:nvPr/>
        </p:nvSpPr>
        <p:spPr>
          <a:xfrm>
            <a:off x="816748" y="2160091"/>
            <a:ext cx="5130275"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25435C"/>
                </a:solidFill>
                <a:latin typeface="Martel Sans" pitchFamily="34" charset="0"/>
                <a:ea typeface="Martel Sans" pitchFamily="34" charset="-122"/>
                <a:cs typeface="Martel Sans" pitchFamily="34" charset="-120"/>
              </a:rPr>
              <a:t>Fokus auf </a:t>
            </a:r>
            <a:pPr algn="l" indent="0" marL="0">
              <a:lnSpc>
                <a:spcPct val="127000"/>
              </a:lnSpc>
              <a:buNone/>
            </a:pPr>
            <a:r>
              <a:rPr lang="en-US" sz="1150" b="1" dirty="0">
                <a:solidFill>
                  <a:srgbClr val="25435C"/>
                </a:solidFill>
                <a:latin typeface="Martel Sans" pitchFamily="34" charset="0"/>
                <a:ea typeface="Martel Sans" pitchFamily="34" charset="-122"/>
                <a:cs typeface="Martel Sans" pitchFamily="34" charset="-120"/>
              </a:rPr>
              <a:t>mittlere bis große Schutzbereiche</a:t>
            </a:r>
            <a:pPr algn="l" indent="0" marL="0">
              <a:lnSpc>
                <a:spcPct val="127000"/>
              </a:lnSpc>
              <a:buNone/>
            </a:pPr>
            <a:r>
              <a:rPr lang="en-US" sz="1150" dirty="0">
                <a:solidFill>
                  <a:srgbClr val="25435C"/>
                </a:solidFill>
                <a:latin typeface="Martel Sans" pitchFamily="34" charset="0"/>
                <a:ea typeface="Martel Sans" pitchFamily="34" charset="-122"/>
                <a:cs typeface="Martel Sans" pitchFamily="34" charset="-120"/>
              </a:rPr>
              <a:t> bis ca. 500 m³. Geeignet für Verkaufsflächen, Lagerbereiche und hochwertige Güter. Nebelvolumen bis 504 m³ in ~18 Sekunden.</a:t>
            </a:r>
            <a:endParaRPr lang="en-US" sz="1150" dirty="0"/>
          </a:p>
        </p:txBody>
      </p:sp>
      <p:sp>
        <p:nvSpPr>
          <p:cNvPr id="8" name="Shape 6"/>
          <p:cNvSpPr/>
          <p:nvPr/>
        </p:nvSpPr>
        <p:spPr>
          <a:xfrm>
            <a:off x="6095848" y="1698427"/>
            <a:ext cx="5427924" cy="1289149"/>
          </a:xfrm>
          <a:prstGeom prst="rect">
            <a:avLst/>
          </a:prstGeom>
          <a:solidFill>
            <a:srgbClr val="D0EEFB"/>
          </a:solidFill>
          <a:ln/>
        </p:spPr>
      </p:sp>
      <p:sp>
        <p:nvSpPr>
          <p:cNvPr id="9" name="Shape 7"/>
          <p:cNvSpPr/>
          <p:nvPr/>
        </p:nvSpPr>
        <p:spPr>
          <a:xfrm>
            <a:off x="6095848" y="1698427"/>
            <a:ext cx="19050" cy="1289149"/>
          </a:xfrm>
          <a:prstGeom prst="roundRect">
            <a:avLst>
              <a:gd name="adj" fmla="val 328178"/>
            </a:avLst>
          </a:prstGeom>
          <a:solidFill>
            <a:srgbClr val="B6D4E1"/>
          </a:solidFill>
          <a:ln/>
        </p:spPr>
      </p:sp>
      <p:sp>
        <p:nvSpPr>
          <p:cNvPr id="10" name="Text 8"/>
          <p:cNvSpPr/>
          <p:nvPr/>
        </p:nvSpPr>
        <p:spPr>
          <a:xfrm>
            <a:off x="6244672" y="1847255"/>
            <a:ext cx="1860603" cy="232470"/>
          </a:xfrm>
          <a:prstGeom prst="rect">
            <a:avLst/>
          </a:prstGeom>
          <a:noFill/>
          <a:ln/>
        </p:spPr>
        <p:txBody>
          <a:bodyPr wrap="none" lIns="0" tIns="0" rIns="0" bIns="0" rtlCol="0" anchor="t"/>
          <a:lstStyle/>
          <a:p>
            <a:pPr algn="l" indent="0" marL="0">
              <a:lnSpc>
                <a:spcPct val="104000"/>
              </a:lnSpc>
              <a:buNone/>
            </a:pPr>
            <a:r>
              <a:rPr lang="en-US" sz="1450" dirty="0">
                <a:solidFill>
                  <a:srgbClr val="25435C"/>
                </a:solidFill>
                <a:latin typeface="Kanit Light" pitchFamily="34" charset="0"/>
                <a:ea typeface="Kanit Light" pitchFamily="34" charset="-122"/>
                <a:cs typeface="Kanit Light" pitchFamily="34" charset="-120"/>
              </a:rPr>
              <a:t>320er Serie</a:t>
            </a:r>
            <a:endParaRPr lang="en-US" sz="1450" dirty="0"/>
          </a:p>
        </p:txBody>
      </p:sp>
      <p:sp>
        <p:nvSpPr>
          <p:cNvPr id="11" name="Text 9"/>
          <p:cNvSpPr/>
          <p:nvPr/>
        </p:nvSpPr>
        <p:spPr>
          <a:xfrm>
            <a:off x="6244672" y="2160091"/>
            <a:ext cx="5130275"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25435C"/>
                </a:solidFill>
                <a:latin typeface="Martel Sans" pitchFamily="34" charset="0"/>
                <a:ea typeface="Martel Sans" pitchFamily="34" charset="-122"/>
                <a:cs typeface="Martel Sans" pitchFamily="34" charset="-120"/>
              </a:rPr>
              <a:t>Kompakter, leichter und noch schnellere Nebelausbringung: bis ca. </a:t>
            </a:r>
            <a:pPr algn="l" indent="0" marL="0">
              <a:lnSpc>
                <a:spcPct val="127000"/>
              </a:lnSpc>
              <a:buNone/>
            </a:pPr>
            <a:r>
              <a:rPr lang="en-US" sz="1150" b="1" dirty="0">
                <a:solidFill>
                  <a:srgbClr val="25435C"/>
                </a:solidFill>
                <a:latin typeface="Martel Sans" pitchFamily="34" charset="0"/>
                <a:ea typeface="Martel Sans" pitchFamily="34" charset="-122"/>
                <a:cs typeface="Martel Sans" pitchFamily="34" charset="-120"/>
              </a:rPr>
              <a:t>200 m³ in rund 4 Sekunden</a:t>
            </a:r>
            <a:pPr algn="l" indent="0" marL="0">
              <a:lnSpc>
                <a:spcPct val="127000"/>
              </a:lnSpc>
              <a:buNone/>
            </a:pPr>
            <a:r>
              <a:rPr lang="en-US" sz="1150" dirty="0">
                <a:solidFill>
                  <a:srgbClr val="25435C"/>
                </a:solidFill>
                <a:latin typeface="Martel Sans" pitchFamily="34" charset="0"/>
                <a:ea typeface="Martel Sans" pitchFamily="34" charset="-122"/>
                <a:cs typeface="Martel Sans" pitchFamily="34" charset="-120"/>
              </a:rPr>
              <a:t>, Reaktionszeit ca. 0,25 s – ideal für konzentrierte Hochwertzonen.</a:t>
            </a:r>
            <a:endParaRPr lang="en-US" sz="1150" dirty="0"/>
          </a:p>
        </p:txBody>
      </p:sp>
      <p:pic>
        <p:nvPicPr>
          <p:cNvPr id="12" name="Image 0" descr="preencoded.png">    </p:cNvPr>
          <p:cNvPicPr>
            <a:picLocks noChangeAspect="1"/>
          </p:cNvPicPr>
          <p:nvPr/>
        </p:nvPicPr>
        <p:blipFill>
          <a:blip r:embed="rId1"/>
          <a:stretch>
            <a:fillRect/>
          </a:stretch>
        </p:blipFill>
        <p:spPr>
          <a:xfrm>
            <a:off x="661574" y="3295352"/>
            <a:ext cx="5030662" cy="2829818"/>
          </a:xfrm>
          <a:prstGeom prst="rect">
            <a:avLst/>
          </a:prstGeom>
        </p:spPr>
      </p:pic>
      <p:pic>
        <p:nvPicPr>
          <p:cNvPr id="13" name="Image 1" descr="preencoded.png">    </p:cNvPr>
          <p:cNvPicPr>
            <a:picLocks noChangeAspect="1"/>
          </p:cNvPicPr>
          <p:nvPr/>
        </p:nvPicPr>
        <p:blipFill>
          <a:blip r:embed="rId2"/>
          <a:stretch>
            <a:fillRect/>
          </a:stretch>
        </p:blipFill>
        <p:spPr>
          <a:xfrm>
            <a:off x="6620702" y="3295352"/>
            <a:ext cx="4420878" cy="24867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61574" y="853976"/>
            <a:ext cx="8163217" cy="4591844"/>
          </a:xfrm>
          <a:prstGeom prst="rect">
            <a:avLst/>
          </a:prstGeom>
        </p:spPr>
      </p:pic>
      <p:sp>
        <p:nvSpPr>
          <p:cNvPr id="3" name="Text 0"/>
          <p:cNvSpPr/>
          <p:nvPr/>
        </p:nvSpPr>
        <p:spPr>
          <a:xfrm>
            <a:off x="9234554" y="833239"/>
            <a:ext cx="2301817" cy="620117"/>
          </a:xfrm>
          <a:prstGeom prst="rect">
            <a:avLst/>
          </a:prstGeom>
          <a:noFill/>
          <a:ln/>
        </p:spPr>
        <p:txBody>
          <a:bodyPr wrap="square" lIns="0" tIns="0" rIns="0" bIns="0" rtlCol="0" anchor="t">
            <a:normAutofit/>
          </a:bodyPr>
          <a:lstStyle/>
          <a:p>
            <a:pPr algn="l" indent="0" marL="0">
              <a:lnSpc>
                <a:spcPct val="104000"/>
              </a:lnSpc>
              <a:buNone/>
            </a:pPr>
            <a:r>
              <a:rPr lang="en-US" sz="1950" b="1" dirty="0">
                <a:solidFill>
                  <a:srgbClr val="2C475E"/>
                </a:solidFill>
                <a:latin typeface="Kanit Light" pitchFamily="34" charset="0"/>
                <a:ea typeface="Kanit Light" pitchFamily="34" charset="-122"/>
                <a:cs typeface="Kanit Light" pitchFamily="34" charset="-120"/>
              </a:rPr>
              <a:t>BANDIT 240 Nebelsystem</a:t>
            </a:r>
            <a:endParaRPr lang="en-US" sz="1950" dirty="0"/>
          </a:p>
        </p:txBody>
      </p:sp>
      <p:sp>
        <p:nvSpPr>
          <p:cNvPr id="4" name="Text 1"/>
          <p:cNvSpPr/>
          <p:nvPr/>
        </p:nvSpPr>
        <p:spPr>
          <a:xfrm>
            <a:off x="9234554" y="1618655"/>
            <a:ext cx="2301817" cy="185231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25435C"/>
                </a:solidFill>
                <a:latin typeface="Martel Sans" pitchFamily="34" charset="0"/>
                <a:ea typeface="Martel Sans" pitchFamily="34" charset="-122"/>
                <a:cs typeface="Martel Sans" pitchFamily="34" charset="-120"/>
              </a:rPr>
              <a:t>Das Bild zeigt den Bandit 240 im Einsatz: Innerhalb von Sekunden füllt eine dichte, weiße Nebelwand den gesamten Verkaufsraum – Sicht auf null reduziert, Täter handlungsunfähig.</a:t>
            </a:r>
            <a:endParaRPr lang="en-US" sz="1300" dirty="0"/>
          </a:p>
        </p:txBody>
      </p:sp>
      <p:sp>
        <p:nvSpPr>
          <p:cNvPr id="5" name="Text 2"/>
          <p:cNvSpPr/>
          <p:nvPr/>
        </p:nvSpPr>
        <p:spPr>
          <a:xfrm>
            <a:off x="661574" y="5879902"/>
            <a:ext cx="3090388" cy="310059"/>
          </a:xfrm>
          <a:prstGeom prst="rect">
            <a:avLst/>
          </a:prstGeom>
          <a:noFill/>
          <a:ln/>
        </p:spPr>
        <p:txBody>
          <a:bodyPr wrap="none" lIns="0" tIns="0" rIns="0" bIns="0" rtlCol="0" anchor="t"/>
          <a:lstStyle/>
          <a:p>
            <a:pPr algn="l" indent="0" marL="0">
              <a:lnSpc>
                <a:spcPct val="104000"/>
              </a:lnSpc>
              <a:buNone/>
            </a:pPr>
            <a:endParaRPr lang="en-US" sz="1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72279" y="637877"/>
            <a:ext cx="5461558" cy="5582245"/>
          </a:xfrm>
          <a:prstGeom prst="roundRect">
            <a:avLst>
              <a:gd name="adj" fmla="val 1635"/>
            </a:avLst>
          </a:prstGeom>
          <a:solidFill>
            <a:srgbClr val="1398D3"/>
          </a:solidFill>
          <a:ln/>
        </p:spPr>
      </p:sp>
      <p:sp>
        <p:nvSpPr>
          <p:cNvPr id="3" name="Text 1"/>
          <p:cNvSpPr/>
          <p:nvPr/>
        </p:nvSpPr>
        <p:spPr>
          <a:xfrm>
            <a:off x="696300" y="730845"/>
            <a:ext cx="4889080" cy="534888"/>
          </a:xfrm>
          <a:prstGeom prst="rect">
            <a:avLst/>
          </a:prstGeom>
          <a:noFill/>
          <a:ln/>
        </p:spPr>
        <p:txBody>
          <a:bodyPr wrap="none" lIns="0" tIns="0" rIns="0" bIns="0" rtlCol="0" anchor="t"/>
          <a:lstStyle/>
          <a:p>
            <a:pPr algn="l" indent="0" marL="0">
              <a:lnSpc>
                <a:spcPct val="104000"/>
              </a:lnSpc>
              <a:buNone/>
            </a:pPr>
            <a:r>
              <a:rPr lang="en-US" sz="3350" dirty="0">
                <a:solidFill>
                  <a:srgbClr val="FFFFFF"/>
                </a:solidFill>
                <a:latin typeface="Kanit Light" pitchFamily="34" charset="0"/>
                <a:ea typeface="Kanit Light" pitchFamily="34" charset="-122"/>
                <a:cs typeface="Kanit Light" pitchFamily="34" charset="-120"/>
              </a:rPr>
              <a:t>Raum</a:t>
            </a:r>
            <a:pPr algn="l" indent="0" marL="0">
              <a:lnSpc>
                <a:spcPct val="104000"/>
              </a:lnSpc>
              <a:buNone/>
            </a:pPr>
            <a:r>
              <a:rPr lang="en-US" sz="3350" b="1" dirty="0">
                <a:solidFill>
                  <a:srgbClr val="000000"/>
                </a:solidFill>
                <a:latin typeface="Kanit Light" pitchFamily="34" charset="0"/>
                <a:ea typeface="Kanit Light" pitchFamily="34" charset="-122"/>
                <a:cs typeface="Kanit Light" pitchFamily="34" charset="-120"/>
              </a:rPr>
              <a:t> </a:t>
            </a:r>
            <a:pPr algn="l" indent="0" marL="0">
              <a:lnSpc>
                <a:spcPct val="104000"/>
              </a:lnSpc>
              <a:buNone/>
            </a:pPr>
            <a:r>
              <a:rPr lang="en-US" sz="3350" b="1" dirty="0">
                <a:solidFill>
                  <a:srgbClr val="FFFFFF"/>
                </a:solidFill>
                <a:latin typeface="Kanit Light" pitchFamily="34" charset="0"/>
                <a:ea typeface="Kanit Light" pitchFamily="34" charset="-122"/>
                <a:cs typeface="Kanit Light" pitchFamily="34" charset="-120"/>
              </a:rPr>
              <a:t>vernebelt.</a:t>
            </a:r>
            <a:endParaRPr lang="en-US" sz="3350" dirty="0"/>
          </a:p>
        </p:txBody>
      </p:sp>
      <p:sp>
        <p:nvSpPr>
          <p:cNvPr id="4" name="Text 2"/>
          <p:cNvSpPr/>
          <p:nvPr/>
        </p:nvSpPr>
        <p:spPr>
          <a:xfrm>
            <a:off x="696300" y="1358702"/>
            <a:ext cx="4889080" cy="534888"/>
          </a:xfrm>
          <a:prstGeom prst="rect">
            <a:avLst/>
          </a:prstGeom>
          <a:noFill/>
          <a:ln/>
        </p:spPr>
        <p:txBody>
          <a:bodyPr wrap="none" lIns="0" tIns="0" rIns="0" bIns="0" rtlCol="0" anchor="t"/>
          <a:lstStyle/>
          <a:p>
            <a:pPr algn="l" indent="0" marL="0">
              <a:lnSpc>
                <a:spcPct val="104000"/>
              </a:lnSpc>
              <a:buNone/>
            </a:pPr>
            <a:r>
              <a:rPr lang="en-US" sz="3350" b="1" dirty="0">
                <a:solidFill>
                  <a:srgbClr val="FFFFFF"/>
                </a:solidFill>
                <a:latin typeface="Kanit Light" pitchFamily="34" charset="0"/>
                <a:ea typeface="Kanit Light" pitchFamily="34" charset="-122"/>
                <a:cs typeface="Kanit Light" pitchFamily="34" charset="-120"/>
              </a:rPr>
              <a:t>Sicht</a:t>
            </a:r>
            <a:pPr algn="l" indent="0" marL="0">
              <a:lnSpc>
                <a:spcPct val="104000"/>
              </a:lnSpc>
              <a:buNone/>
            </a:pPr>
            <a:r>
              <a:rPr lang="en-US" sz="3350" dirty="0">
                <a:solidFill>
                  <a:srgbClr val="000000"/>
                </a:solidFill>
                <a:latin typeface="Kanit Light" pitchFamily="34" charset="0"/>
                <a:ea typeface="Kanit Light" pitchFamily="34" charset="-122"/>
                <a:cs typeface="Kanit Light" pitchFamily="34" charset="-120"/>
              </a:rPr>
              <a:t> = 0. </a:t>
            </a:r>
            <a:endParaRPr lang="en-US" sz="3350" dirty="0"/>
          </a:p>
        </p:txBody>
      </p:sp>
      <p:sp>
        <p:nvSpPr>
          <p:cNvPr id="5" name="Text 3"/>
          <p:cNvSpPr/>
          <p:nvPr/>
        </p:nvSpPr>
        <p:spPr>
          <a:xfrm>
            <a:off x="696300" y="1986558"/>
            <a:ext cx="4889080" cy="534888"/>
          </a:xfrm>
          <a:prstGeom prst="rect">
            <a:avLst/>
          </a:prstGeom>
          <a:noFill/>
          <a:ln/>
        </p:spPr>
        <p:txBody>
          <a:bodyPr wrap="none" lIns="0" tIns="0" rIns="0" bIns="0" rtlCol="0" anchor="t"/>
          <a:lstStyle/>
          <a:p>
            <a:pPr algn="l" indent="0" marL="0">
              <a:lnSpc>
                <a:spcPct val="104000"/>
              </a:lnSpc>
              <a:buNone/>
            </a:pPr>
            <a:r>
              <a:rPr lang="en-US" sz="3350" dirty="0">
                <a:solidFill>
                  <a:srgbClr val="000000"/>
                </a:solidFill>
                <a:latin typeface="Kanit Light" pitchFamily="34" charset="0"/>
                <a:ea typeface="Kanit Light" pitchFamily="34" charset="-122"/>
                <a:cs typeface="Kanit Light" pitchFamily="34" charset="-120"/>
              </a:rPr>
              <a:t>Täter </a:t>
            </a:r>
            <a:pPr algn="l" indent="0" marL="0">
              <a:lnSpc>
                <a:spcPct val="104000"/>
              </a:lnSpc>
              <a:buNone/>
            </a:pPr>
            <a:r>
              <a:rPr lang="en-US" sz="3350" b="1" dirty="0">
                <a:solidFill>
                  <a:srgbClr val="FFFFFF"/>
                </a:solidFill>
                <a:latin typeface="Kanit Light" pitchFamily="34" charset="0"/>
                <a:ea typeface="Kanit Light" pitchFamily="34" charset="-122"/>
                <a:cs typeface="Kanit Light" pitchFamily="34" charset="-120"/>
              </a:rPr>
              <a:t>bricht ab.</a:t>
            </a:r>
            <a:endParaRPr lang="en-US" sz="3350" dirty="0"/>
          </a:p>
        </p:txBody>
      </p:sp>
      <p:sp>
        <p:nvSpPr>
          <p:cNvPr id="6" name="Text 4"/>
          <p:cNvSpPr/>
          <p:nvPr/>
        </p:nvSpPr>
        <p:spPr>
          <a:xfrm>
            <a:off x="696300" y="2614414"/>
            <a:ext cx="5823102" cy="173633"/>
          </a:xfrm>
          <a:prstGeom prst="rect">
            <a:avLst/>
          </a:prstGeom>
          <a:noFill/>
          <a:ln/>
        </p:spPr>
        <p:txBody>
          <a:bodyPr wrap="none" lIns="0" tIns="0" rIns="0" bIns="0" rtlCol="0" anchor="t"/>
          <a:lstStyle/>
          <a:p>
            <a:pPr algn="l" indent="0" marL="0">
              <a:lnSpc>
                <a:spcPct val="117000"/>
              </a:lnSpc>
              <a:buNone/>
            </a:pPr>
            <a:endParaRPr lang="en-US" sz="950" dirty="0"/>
          </a:p>
        </p:txBody>
      </p:sp>
      <p:sp>
        <p:nvSpPr>
          <p:cNvPr id="7" name="Text 5"/>
          <p:cNvSpPr/>
          <p:nvPr/>
        </p:nvSpPr>
        <p:spPr>
          <a:xfrm>
            <a:off x="696300" y="2871688"/>
            <a:ext cx="5213517" cy="868362"/>
          </a:xfrm>
          <a:prstGeom prst="rect">
            <a:avLst/>
          </a:prstGeom>
          <a:noFill/>
          <a:ln/>
        </p:spPr>
        <p:txBody>
          <a:bodyPr wrap="square" lIns="0" tIns="0" rIns="0" bIns="0" rtlCol="0" anchor="t">
            <a:normAutofit/>
          </a:bodyPr>
          <a:lstStyle/>
          <a:p>
            <a:pPr algn="l" indent="0" marL="0">
              <a:lnSpc>
                <a:spcPct val="117000"/>
              </a:lnSpc>
              <a:buNone/>
            </a:pPr>
            <a:r>
              <a:rPr lang="en-US" sz="1200" dirty="0">
                <a:solidFill>
                  <a:srgbClr val="FFFFFF"/>
                </a:solidFill>
                <a:latin typeface="Martel Sans" pitchFamily="34" charset="0"/>
                <a:ea typeface="Martel Sans" pitchFamily="34" charset="-122"/>
                <a:cs typeface="Martel Sans" pitchFamily="34" charset="-120"/>
              </a:rPr>
              <a:t>Der Bandit 240 schützt aktiv – nicht reaktiv. Sobald der Alarm ausgelöst wird, flutet dichter Sicherheitsnebel innerhalb von Sekunden den gesamten Schutzbereich. Einbrecher werden desorientiert und können nicht handeln.</a:t>
            </a:r>
            <a:endParaRPr lang="en-US" sz="1200" dirty="0"/>
          </a:p>
        </p:txBody>
      </p:sp>
      <p:pic>
        <p:nvPicPr>
          <p:cNvPr id="8" name="Image 0" descr="preencoded.png">    </p:cNvPr>
          <p:cNvPicPr>
            <a:picLocks noChangeAspect="1"/>
          </p:cNvPicPr>
          <p:nvPr/>
        </p:nvPicPr>
        <p:blipFill>
          <a:blip r:embed="rId1"/>
          <a:stretch>
            <a:fillRect/>
          </a:stretch>
        </p:blipFill>
        <p:spPr>
          <a:xfrm>
            <a:off x="696300" y="3844627"/>
            <a:ext cx="3910113" cy="2199481"/>
          </a:xfrm>
          <a:prstGeom prst="rect">
            <a:avLst/>
          </a:prstGeom>
        </p:spPr>
      </p:pic>
      <p:pic>
        <p:nvPicPr>
          <p:cNvPr id="9"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53502" y="742454"/>
            <a:ext cx="310051" cy="310059"/>
          </a:xfrm>
          <a:prstGeom prst="rect">
            <a:avLst/>
          </a:prstGeom>
        </p:spPr>
      </p:pic>
      <p:sp>
        <p:nvSpPr>
          <p:cNvPr id="10" name="Text 6"/>
          <p:cNvSpPr/>
          <p:nvPr/>
        </p:nvSpPr>
        <p:spPr>
          <a:xfrm>
            <a:off x="6253502" y="1168797"/>
            <a:ext cx="1550453" cy="193774"/>
          </a:xfrm>
          <a:prstGeom prst="rect">
            <a:avLst/>
          </a:prstGeom>
          <a:noFill/>
          <a:ln/>
        </p:spPr>
        <p:txBody>
          <a:bodyPr wrap="none" lIns="0" tIns="0" rIns="0" bIns="0" rtlCol="0" anchor="t"/>
          <a:lstStyle/>
          <a:p>
            <a:pPr algn="l" indent="0" marL="0">
              <a:lnSpc>
                <a:spcPct val="104000"/>
              </a:lnSpc>
              <a:buNone/>
            </a:pPr>
            <a:r>
              <a:rPr lang="en-US" sz="1200" b="1" dirty="0">
                <a:solidFill>
                  <a:srgbClr val="25435C"/>
                </a:solidFill>
                <a:latin typeface="Kanit Light" pitchFamily="34" charset="0"/>
                <a:ea typeface="Kanit Light" pitchFamily="34" charset="-122"/>
                <a:cs typeface="Kanit Light" pitchFamily="34" charset="-120"/>
              </a:rPr>
              <a:t>2 Sekunden </a:t>
            </a:r>
            <a:endParaRPr lang="en-US" sz="1200" dirty="0"/>
          </a:p>
        </p:txBody>
      </p:sp>
      <p:sp>
        <p:nvSpPr>
          <p:cNvPr id="11" name="Text 7"/>
          <p:cNvSpPr/>
          <p:nvPr/>
        </p:nvSpPr>
        <p:spPr>
          <a:xfrm>
            <a:off x="6253502" y="1455539"/>
            <a:ext cx="5282969" cy="694531"/>
          </a:xfrm>
          <a:prstGeom prst="rect">
            <a:avLst/>
          </a:prstGeom>
          <a:noFill/>
          <a:ln/>
        </p:spPr>
        <p:txBody>
          <a:bodyPr wrap="square" lIns="0" tIns="0" rIns="0" bIns="0" rtlCol="0" anchor="t">
            <a:normAutofit/>
          </a:bodyPr>
          <a:lstStyle/>
          <a:p>
            <a:pPr algn="l" indent="0" marL="0">
              <a:lnSpc>
                <a:spcPct val="117000"/>
              </a:lnSpc>
              <a:buNone/>
            </a:pPr>
            <a:r>
              <a:rPr lang="en-US" sz="950" dirty="0">
                <a:solidFill>
                  <a:srgbClr val="25435C"/>
                </a:solidFill>
                <a:latin typeface="Martel Sans" pitchFamily="34" charset="0"/>
                <a:ea typeface="Martel Sans" pitchFamily="34" charset="-122"/>
                <a:cs typeface="Martel Sans" pitchFamily="34" charset="-120"/>
              </a:rPr>
              <a:t>Bereits 2 Sekunden nach Alarmauslösung sind die ersten 6 Meter des Schutzbereichs vollständig mit dichtem Sicherheitsnebel geflutet. Die Nebelwand ist so kompakt, dass jede Orientierung unmöglich wird – Einbrecher können weder sehen, noch navigieren, noch handeln.  </a:t>
            </a:r>
            <a:endParaRPr lang="en-US" sz="950" dirty="0"/>
          </a:p>
        </p:txBody>
      </p:sp>
      <p:pic>
        <p:nvPicPr>
          <p:cNvPr id="12"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53502" y="2336105"/>
            <a:ext cx="310051" cy="310059"/>
          </a:xfrm>
          <a:prstGeom prst="rect">
            <a:avLst/>
          </a:prstGeom>
        </p:spPr>
      </p:pic>
      <p:sp>
        <p:nvSpPr>
          <p:cNvPr id="13" name="Text 8"/>
          <p:cNvSpPr/>
          <p:nvPr/>
        </p:nvSpPr>
        <p:spPr>
          <a:xfrm>
            <a:off x="6253502" y="2762448"/>
            <a:ext cx="1550453" cy="193774"/>
          </a:xfrm>
          <a:prstGeom prst="rect">
            <a:avLst/>
          </a:prstGeom>
          <a:noFill/>
          <a:ln/>
        </p:spPr>
        <p:txBody>
          <a:bodyPr wrap="none" lIns="0" tIns="0" rIns="0" bIns="0" rtlCol="0" anchor="t"/>
          <a:lstStyle/>
          <a:p>
            <a:pPr algn="l" indent="0" marL="0">
              <a:lnSpc>
                <a:spcPct val="104000"/>
              </a:lnSpc>
              <a:buNone/>
            </a:pPr>
            <a:r>
              <a:rPr lang="en-US" sz="1200" b="1" dirty="0">
                <a:solidFill>
                  <a:srgbClr val="25435C"/>
                </a:solidFill>
                <a:latin typeface="Kanit Light" pitchFamily="34" charset="0"/>
                <a:ea typeface="Kanit Light" pitchFamily="34" charset="-122"/>
                <a:cs typeface="Kanit Light" pitchFamily="34" charset="-120"/>
              </a:rPr>
              <a:t>&lt; 30 cm </a:t>
            </a:r>
            <a:endParaRPr lang="en-US" sz="1200" dirty="0"/>
          </a:p>
        </p:txBody>
      </p:sp>
      <p:sp>
        <p:nvSpPr>
          <p:cNvPr id="14" name="Text 9"/>
          <p:cNvSpPr/>
          <p:nvPr/>
        </p:nvSpPr>
        <p:spPr>
          <a:xfrm>
            <a:off x="6253502" y="3049191"/>
            <a:ext cx="5282969" cy="1125438"/>
          </a:xfrm>
          <a:prstGeom prst="rect">
            <a:avLst/>
          </a:prstGeom>
          <a:noFill/>
          <a:ln/>
        </p:spPr>
        <p:txBody>
          <a:bodyPr wrap="square" lIns="0" tIns="0" rIns="0" bIns="0" rtlCol="0" anchor="t"/>
          <a:lstStyle/>
          <a:p>
            <a:pPr algn="l" indent="0" marL="0">
              <a:lnSpc>
                <a:spcPct val="117000"/>
              </a:lnSpc>
              <a:spcAft>
                <a:spcPts val="650"/>
              </a:spcAft>
              <a:buNone/>
            </a:pPr>
            <a:r>
              <a:rPr lang="en-US" sz="950" dirty="0">
                <a:solidFill>
                  <a:srgbClr val="25435C"/>
                </a:solidFill>
                <a:latin typeface="Martel Sans" pitchFamily="34" charset="0"/>
                <a:ea typeface="Martel Sans" pitchFamily="34" charset="-122"/>
                <a:cs typeface="Martel Sans" pitchFamily="34" charset="-120"/>
              </a:rPr>
              <a:t>Restsichtweite im Schutzbereich</a:t>
            </a:r>
            <a:endParaRPr lang="en-US" sz="950" dirty="0"/>
          </a:p>
          <a:p>
            <a:pPr algn="l" indent="0" marL="0">
              <a:lnSpc>
                <a:spcPct val="117000"/>
              </a:lnSpc>
              <a:buNone/>
            </a:pPr>
            <a:r>
              <a:rPr lang="en-US" sz="950" dirty="0">
                <a:solidFill>
                  <a:srgbClr val="25435C"/>
                </a:solidFill>
                <a:latin typeface="Martel Sans" pitchFamily="34" charset="0"/>
                <a:ea typeface="Martel Sans" pitchFamily="34" charset="-122"/>
                <a:cs typeface="Martel Sans" pitchFamily="34" charset="-120"/>
              </a:rPr>
              <a:t>Eine Restsichtweite von weniger als 30 cm bedeutet vollständige Handlungsunfähigkeit: Einbrecher können weder Wertsachen identifizieren, noch Ausgänge lokalisieren, noch sich mit Komplizen koordinieren. Diese extreme Nebeldichte ist nicht nur physisch desorientierend, sondern auch psychologisch überwältigend sodass selbst entschlossene Täter brechen den Einbruch sofort ab.</a:t>
            </a:r>
            <a:endParaRPr lang="en-US" sz="950" dirty="0"/>
          </a:p>
        </p:txBody>
      </p:sp>
      <p:pic>
        <p:nvPicPr>
          <p:cNvPr id="15"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53502" y="4360664"/>
            <a:ext cx="310051" cy="310059"/>
          </a:xfrm>
          <a:prstGeom prst="rect">
            <a:avLst/>
          </a:prstGeom>
        </p:spPr>
      </p:pic>
      <p:sp>
        <p:nvSpPr>
          <p:cNvPr id="16" name="Text 10"/>
          <p:cNvSpPr/>
          <p:nvPr/>
        </p:nvSpPr>
        <p:spPr>
          <a:xfrm>
            <a:off x="6253502" y="4787007"/>
            <a:ext cx="1550453" cy="193774"/>
          </a:xfrm>
          <a:prstGeom prst="rect">
            <a:avLst/>
          </a:prstGeom>
          <a:noFill/>
          <a:ln/>
        </p:spPr>
        <p:txBody>
          <a:bodyPr wrap="none" lIns="0" tIns="0" rIns="0" bIns="0" rtlCol="0" anchor="t"/>
          <a:lstStyle/>
          <a:p>
            <a:pPr algn="l" indent="0" marL="0">
              <a:lnSpc>
                <a:spcPct val="104000"/>
              </a:lnSpc>
              <a:buNone/>
            </a:pPr>
            <a:r>
              <a:rPr lang="en-US" sz="1200" b="1" dirty="0">
                <a:solidFill>
                  <a:srgbClr val="25435C"/>
                </a:solidFill>
                <a:latin typeface="Kanit Light" pitchFamily="34" charset="0"/>
                <a:ea typeface="Kanit Light" pitchFamily="34" charset="-122"/>
                <a:cs typeface="Kanit Light" pitchFamily="34" charset="-120"/>
              </a:rPr>
              <a:t>Aktiver Schutz </a:t>
            </a:r>
            <a:endParaRPr lang="en-US" sz="1200" dirty="0"/>
          </a:p>
        </p:txBody>
      </p:sp>
      <p:sp>
        <p:nvSpPr>
          <p:cNvPr id="17" name="Text 11"/>
          <p:cNvSpPr/>
          <p:nvPr/>
        </p:nvSpPr>
        <p:spPr>
          <a:xfrm>
            <a:off x="6253502" y="5073749"/>
            <a:ext cx="5282969" cy="1041797"/>
          </a:xfrm>
          <a:prstGeom prst="rect">
            <a:avLst/>
          </a:prstGeom>
          <a:noFill/>
          <a:ln/>
        </p:spPr>
        <p:txBody>
          <a:bodyPr wrap="square" lIns="0" tIns="0" rIns="0" bIns="0" rtlCol="0" anchor="t">
            <a:normAutofit/>
          </a:bodyPr>
          <a:lstStyle/>
          <a:p>
            <a:pPr algn="l" indent="0" marL="0">
              <a:lnSpc>
                <a:spcPct val="117000"/>
              </a:lnSpc>
              <a:buNone/>
            </a:pPr>
            <a:r>
              <a:rPr lang="en-US" sz="950" dirty="0">
                <a:solidFill>
                  <a:srgbClr val="25435C"/>
                </a:solidFill>
                <a:latin typeface="Martel Sans" pitchFamily="34" charset="0"/>
                <a:ea typeface="Martel Sans" pitchFamily="34" charset="-122"/>
                <a:cs typeface="Martel Sans" pitchFamily="34" charset="-120"/>
              </a:rPr>
              <a:t>Konfrontiert mit vollständiger Blindheit und totaler Desorientierung bricht die große Mehrheit der Einbrecher den Einbruch innerhalb von Sekunden ab ohne dass Wertsachen berührt oder Schäden angerichtet werden. Anders als passive Alarmsysteme, die erst im Nachhinein benachrichtigen, greift der Bandit 240 aktiv ein und macht die Tat physisch unmöglich. So werden Vermögenswerte geschützt, bevor es überhaupt zu Diebstahl oder Sachschäden kommen kann.</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574" y="653653"/>
            <a:ext cx="5242588" cy="981869"/>
          </a:xfrm>
          <a:prstGeom prst="rect">
            <a:avLst/>
          </a:prstGeom>
          <a:noFill/>
          <a:ln/>
        </p:spPr>
        <p:txBody>
          <a:bodyPr wrap="square" lIns="0" tIns="0" rIns="0" bIns="0" rtlCol="0" anchor="t">
            <a:normAutofit/>
          </a:bodyPr>
          <a:lstStyle/>
          <a:p>
            <a:pPr algn="l" indent="0" marL="0">
              <a:lnSpc>
                <a:spcPct val="104000"/>
              </a:lnSpc>
              <a:buNone/>
            </a:pPr>
            <a:r>
              <a:rPr lang="en-US" sz="3050" b="1" dirty="0">
                <a:solidFill>
                  <a:srgbClr val="2C475E"/>
                </a:solidFill>
                <a:latin typeface="Kanit Light" pitchFamily="34" charset="0"/>
                <a:ea typeface="Kanit Light" pitchFamily="34" charset="-122"/>
                <a:cs typeface="Kanit Light" pitchFamily="34" charset="-120"/>
              </a:rPr>
              <a:t>Kompakt</a:t>
            </a:r>
            <a:pPr algn="l" indent="0" marL="0">
              <a:lnSpc>
                <a:spcPct val="104000"/>
              </a:lnSpc>
              <a:buNone/>
            </a:pPr>
            <a:r>
              <a:rPr lang="en-US" sz="3050" dirty="0">
                <a:solidFill>
                  <a:srgbClr val="2C475E"/>
                </a:solidFill>
                <a:latin typeface="Kanit Light" pitchFamily="34" charset="0"/>
                <a:ea typeface="Kanit Light" pitchFamily="34" charset="-122"/>
                <a:cs typeface="Kanit Light" pitchFamily="34" charset="-120"/>
              </a:rPr>
              <a:t>, </a:t>
            </a:r>
            <a:pPr algn="l" indent="0" marL="0">
              <a:lnSpc>
                <a:spcPct val="104000"/>
              </a:lnSpc>
              <a:buNone/>
            </a:pPr>
            <a:r>
              <a:rPr lang="en-US" sz="3050" b="1" dirty="0">
                <a:solidFill>
                  <a:srgbClr val="2C475E"/>
                </a:solidFill>
                <a:latin typeface="Kanit Light" pitchFamily="34" charset="0"/>
                <a:ea typeface="Kanit Light" pitchFamily="34" charset="-122"/>
                <a:cs typeface="Kanit Light" pitchFamily="34" charset="-120"/>
              </a:rPr>
              <a:t>unauffällig</a:t>
            </a:r>
            <a:pPr algn="l" indent="0" marL="0">
              <a:lnSpc>
                <a:spcPct val="104000"/>
              </a:lnSpc>
              <a:buNone/>
            </a:pPr>
            <a:r>
              <a:rPr lang="en-US" sz="3050" dirty="0">
                <a:solidFill>
                  <a:srgbClr val="2C475E"/>
                </a:solidFill>
                <a:latin typeface="Kanit Light" pitchFamily="34" charset="0"/>
                <a:ea typeface="Kanit Light" pitchFamily="34" charset="-122"/>
                <a:cs typeface="Kanit Light" pitchFamily="34" charset="-120"/>
              </a:rPr>
              <a:t> &amp; </a:t>
            </a:r>
            <a:pPr algn="l" indent="0" marL="0">
              <a:lnSpc>
                <a:spcPct val="104000"/>
              </a:lnSpc>
              <a:buNone/>
            </a:pPr>
            <a:r>
              <a:rPr lang="en-US" sz="3050" b="1" dirty="0">
                <a:solidFill>
                  <a:srgbClr val="2C475E"/>
                </a:solidFill>
                <a:latin typeface="Kanit Light" pitchFamily="34" charset="0"/>
                <a:ea typeface="Kanit Light" pitchFamily="34" charset="-122"/>
                <a:cs typeface="Kanit Light" pitchFamily="34" charset="-120"/>
              </a:rPr>
              <a:t>einfach</a:t>
            </a:r>
            <a:pPr algn="l" indent="0" marL="0">
              <a:lnSpc>
                <a:spcPct val="104000"/>
              </a:lnSpc>
              <a:buNone/>
            </a:pPr>
            <a:r>
              <a:rPr lang="en-US" sz="3050" dirty="0">
                <a:solidFill>
                  <a:srgbClr val="2C475E"/>
                </a:solidFill>
                <a:latin typeface="Kanit Light" pitchFamily="34" charset="0"/>
                <a:ea typeface="Kanit Light" pitchFamily="34" charset="-122"/>
                <a:cs typeface="Kanit Light" pitchFamily="34" charset="-120"/>
              </a:rPr>
              <a:t> zu integrieren</a:t>
            </a:r>
            <a:endParaRPr lang="en-US" sz="3050" dirty="0"/>
          </a:p>
        </p:txBody>
      </p:sp>
      <p:sp>
        <p:nvSpPr>
          <p:cNvPr id="3" name="Text 1"/>
          <p:cNvSpPr/>
          <p:nvPr/>
        </p:nvSpPr>
        <p:spPr>
          <a:xfrm>
            <a:off x="661574" y="1784747"/>
            <a:ext cx="5242588" cy="980678"/>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Das Bandit 240 Gerät überzeugt durch sein diskretes, robustes Gehäuse – unauffällig montierbar in Ladengeschäften, Büros und Lagern. Dank standardisierter Schnittstellen lässt sich das System problemlos in bestehende Einbruchmeldeanlagen integrieren.</a:t>
            </a:r>
            <a:endParaRPr lang="en-US" sz="12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0509" y="2938214"/>
            <a:ext cx="235639" cy="235645"/>
          </a:xfrm>
          <a:prstGeom prst="rect">
            <a:avLst/>
          </a:prstGeom>
        </p:spPr>
      </p:pic>
      <p:sp>
        <p:nvSpPr>
          <p:cNvPr id="5" name="Text 2"/>
          <p:cNvSpPr/>
          <p:nvPr/>
        </p:nvSpPr>
        <p:spPr>
          <a:xfrm>
            <a:off x="1172141" y="2933303"/>
            <a:ext cx="196398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Kompakt &amp; unauffällig</a:t>
            </a:r>
            <a:endParaRPr lang="en-US" sz="1500" dirty="0"/>
          </a:p>
        </p:txBody>
      </p:sp>
      <p:sp>
        <p:nvSpPr>
          <p:cNvPr id="6" name="Text 3"/>
          <p:cNvSpPr/>
          <p:nvPr/>
        </p:nvSpPr>
        <p:spPr>
          <a:xfrm>
            <a:off x="1172141" y="3328095"/>
            <a:ext cx="47320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Schlankes Gehäuse, diskrete Montage – kein Einfluss auf das Erscheinungsbild des Raums.</a:t>
            </a:r>
            <a:endParaRPr lang="en-US" sz="12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509" y="4121795"/>
            <a:ext cx="235639" cy="235645"/>
          </a:xfrm>
          <a:prstGeom prst="rect">
            <a:avLst/>
          </a:prstGeom>
        </p:spPr>
      </p:pic>
      <p:sp>
        <p:nvSpPr>
          <p:cNvPr id="8" name="Text 4"/>
          <p:cNvSpPr/>
          <p:nvPr/>
        </p:nvSpPr>
        <p:spPr>
          <a:xfrm>
            <a:off x="1172141" y="4116884"/>
            <a:ext cx="196398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Einfache Integration</a:t>
            </a:r>
            <a:endParaRPr lang="en-US" sz="1500" dirty="0"/>
          </a:p>
        </p:txBody>
      </p:sp>
      <p:sp>
        <p:nvSpPr>
          <p:cNvPr id="9" name="Text 5"/>
          <p:cNvSpPr/>
          <p:nvPr/>
        </p:nvSpPr>
        <p:spPr>
          <a:xfrm>
            <a:off x="1172141" y="4511675"/>
            <a:ext cx="47320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Kompatibel mit gängigen EMA-Systemen, autarker Betrieb ebenfalls möglich.</a:t>
            </a:r>
            <a:endParaRPr lang="en-US" sz="12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509" y="5305375"/>
            <a:ext cx="235639" cy="235645"/>
          </a:xfrm>
          <a:prstGeom prst="rect">
            <a:avLst/>
          </a:prstGeom>
        </p:spPr>
      </p:pic>
      <p:sp>
        <p:nvSpPr>
          <p:cNvPr id="11" name="Text 6"/>
          <p:cNvSpPr/>
          <p:nvPr/>
        </p:nvSpPr>
        <p:spPr>
          <a:xfrm>
            <a:off x="1172141" y="5300464"/>
            <a:ext cx="196398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Wartungsarm</a:t>
            </a:r>
            <a:endParaRPr lang="en-US" sz="1500" dirty="0"/>
          </a:p>
        </p:txBody>
      </p:sp>
      <p:sp>
        <p:nvSpPr>
          <p:cNvPr id="12" name="Text 7"/>
          <p:cNvSpPr/>
          <p:nvPr/>
        </p:nvSpPr>
        <p:spPr>
          <a:xfrm>
            <a:off x="1172141" y="5695255"/>
            <a:ext cx="47320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Integrierte Akku-Notversorgung, minimaler Serviceaufwand, lange Betriebsdauer.</a:t>
            </a:r>
            <a:endParaRPr lang="en-US" sz="1200" dirty="0"/>
          </a:p>
        </p:txBody>
      </p:sp>
      <p:sp>
        <p:nvSpPr>
          <p:cNvPr id="13" name="Text 8"/>
          <p:cNvSpPr/>
          <p:nvPr/>
        </p:nvSpPr>
        <p:spPr>
          <a:xfrm>
            <a:off x="6293883" y="638770"/>
            <a:ext cx="5852172" cy="245170"/>
          </a:xfrm>
          <a:prstGeom prst="rect">
            <a:avLst/>
          </a:prstGeom>
          <a:noFill/>
          <a:ln/>
        </p:spPr>
        <p:txBody>
          <a:bodyPr wrap="none" lIns="0" tIns="0" rIns="0" bIns="0" rtlCol="0" anchor="t"/>
          <a:lstStyle/>
          <a:p>
            <a:pPr algn="l" indent="0" marL="0">
              <a:lnSpc>
                <a:spcPct val="130000"/>
              </a:lnSpc>
              <a:buNone/>
            </a:pPr>
            <a:endParaRPr lang="en-US" sz="1200" dirty="0"/>
          </a:p>
        </p:txBody>
      </p:sp>
      <p:pic>
        <p:nvPicPr>
          <p:cNvPr id="14" name="Image 3" descr="preencoded.png">    </p:cNvPr>
          <p:cNvPicPr>
            <a:picLocks noChangeAspect="1"/>
          </p:cNvPicPr>
          <p:nvPr/>
        </p:nvPicPr>
        <p:blipFill>
          <a:blip r:embed="rId7"/>
          <a:stretch>
            <a:fillRect/>
          </a:stretch>
        </p:blipFill>
        <p:spPr>
          <a:xfrm>
            <a:off x="6424948" y="1051818"/>
            <a:ext cx="4980458" cy="280154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574" y="623193"/>
            <a:ext cx="4648381" cy="490934"/>
          </a:xfrm>
          <a:prstGeom prst="rect">
            <a:avLst/>
          </a:prstGeom>
          <a:noFill/>
          <a:ln/>
        </p:spPr>
        <p:txBody>
          <a:bodyPr wrap="none" lIns="0" tIns="0" rIns="0" bIns="0" rtlCol="0" anchor="t"/>
          <a:lstStyle/>
          <a:p>
            <a:pPr algn="l" indent="0" marL="0">
              <a:lnSpc>
                <a:spcPct val="104000"/>
              </a:lnSpc>
              <a:buNone/>
            </a:pPr>
            <a:r>
              <a:rPr lang="en-US" sz="3050" b="1" dirty="0">
                <a:solidFill>
                  <a:srgbClr val="2C475E"/>
                </a:solidFill>
                <a:latin typeface="Kanit Light" pitchFamily="34" charset="0"/>
                <a:ea typeface="Kanit Light" pitchFamily="34" charset="-122"/>
                <a:cs typeface="Kanit Light" pitchFamily="34" charset="-120"/>
              </a:rPr>
              <a:t>Flexible Geräteserie – </a:t>
            </a:r>
            <a:endParaRPr lang="en-US" sz="3050" dirty="0"/>
          </a:p>
        </p:txBody>
      </p:sp>
      <p:sp>
        <p:nvSpPr>
          <p:cNvPr id="3" name="Text 1"/>
          <p:cNvSpPr/>
          <p:nvPr/>
        </p:nvSpPr>
        <p:spPr>
          <a:xfrm>
            <a:off x="661574" y="1173758"/>
            <a:ext cx="7677256" cy="490934"/>
          </a:xfrm>
          <a:prstGeom prst="rect">
            <a:avLst/>
          </a:prstGeom>
          <a:noFill/>
          <a:ln/>
        </p:spPr>
        <p:txBody>
          <a:bodyPr wrap="none" lIns="0" tIns="0" rIns="0" bIns="0" rtlCol="0" anchor="t"/>
          <a:lstStyle/>
          <a:p>
            <a:pPr algn="l" indent="0" marL="0">
              <a:lnSpc>
                <a:spcPct val="104000"/>
              </a:lnSpc>
              <a:buNone/>
            </a:pPr>
            <a:r>
              <a:rPr lang="en-US" sz="3050" dirty="0">
                <a:solidFill>
                  <a:srgbClr val="2C475E"/>
                </a:solidFill>
                <a:latin typeface="Kanit Light" pitchFamily="34" charset="0"/>
                <a:ea typeface="Kanit Light" pitchFamily="34" charset="-122"/>
                <a:cs typeface="Kanit Light" pitchFamily="34" charset="-120"/>
              </a:rPr>
              <a:t>Für jede Anforderung die richtige Lösung</a:t>
            </a:r>
            <a:endParaRPr lang="en-US" sz="3050" dirty="0"/>
          </a:p>
        </p:txBody>
      </p:sp>
      <p:pic>
        <p:nvPicPr>
          <p:cNvPr id="4" name="Image 0" descr="preencoded.png">    </p:cNvPr>
          <p:cNvPicPr>
            <a:picLocks noChangeAspect="1"/>
          </p:cNvPicPr>
          <p:nvPr/>
        </p:nvPicPr>
        <p:blipFill>
          <a:blip r:embed="rId1"/>
          <a:stretch>
            <a:fillRect/>
          </a:stretch>
        </p:blipFill>
        <p:spPr>
          <a:xfrm>
            <a:off x="661574" y="2056408"/>
            <a:ext cx="4980458" cy="2801541"/>
          </a:xfrm>
          <a:prstGeom prst="rect">
            <a:avLst/>
          </a:prstGeom>
        </p:spPr>
      </p:pic>
      <p:sp>
        <p:nvSpPr>
          <p:cNvPr id="5" name="Text 2"/>
          <p:cNvSpPr/>
          <p:nvPr/>
        </p:nvSpPr>
        <p:spPr>
          <a:xfrm>
            <a:off x="661574" y="5025827"/>
            <a:ext cx="5242588"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Die Bandit-Serie bietet für jede Schutzanforderung das passende Gerät – von kompakten Einheiten für Juweliere bis hin zu leistungsstarken Systemen für großflächige Lagerhallen.</a:t>
            </a:r>
            <a:endParaRPr lang="en-US" sz="1200" dirty="0"/>
          </a:p>
        </p:txBody>
      </p:sp>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4834" y="2056408"/>
            <a:ext cx="5261637" cy="1237357"/>
          </a:xfrm>
          <a:prstGeom prst="rect">
            <a:avLst/>
          </a:prstGeom>
        </p:spPr>
      </p:pic>
      <p:sp>
        <p:nvSpPr>
          <p:cNvPr id="7" name="Text 3"/>
          <p:cNvSpPr/>
          <p:nvPr/>
        </p:nvSpPr>
        <p:spPr>
          <a:xfrm>
            <a:off x="6527141" y="2232521"/>
            <a:ext cx="213235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Einzelhandel &amp; Juweliere</a:t>
            </a:r>
            <a:endParaRPr lang="en-US" sz="1500" dirty="0"/>
          </a:p>
        </p:txBody>
      </p:sp>
      <p:sp>
        <p:nvSpPr>
          <p:cNvPr id="8" name="Text 4"/>
          <p:cNvSpPr/>
          <p:nvPr/>
        </p:nvSpPr>
        <p:spPr>
          <a:xfrm>
            <a:off x="6527141" y="2627313"/>
            <a:ext cx="48332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Kompakte Einheiten schützen Vitrinen und Kassenbereiche in Sekundenschnelle – diskret und effektiv.</a:t>
            </a:r>
            <a:endParaRPr lang="en-US" sz="120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74834" y="3442990"/>
            <a:ext cx="5261637" cy="1237357"/>
          </a:xfrm>
          <a:prstGeom prst="rect">
            <a:avLst/>
          </a:prstGeom>
        </p:spPr>
      </p:pic>
      <p:sp>
        <p:nvSpPr>
          <p:cNvPr id="10" name="Text 5"/>
          <p:cNvSpPr/>
          <p:nvPr/>
        </p:nvSpPr>
        <p:spPr>
          <a:xfrm>
            <a:off x="6527141" y="3619103"/>
            <a:ext cx="196398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Lager &amp; Technikräume</a:t>
            </a:r>
            <a:endParaRPr lang="en-US" sz="1500" dirty="0"/>
          </a:p>
        </p:txBody>
      </p:sp>
      <p:sp>
        <p:nvSpPr>
          <p:cNvPr id="11" name="Text 6"/>
          <p:cNvSpPr/>
          <p:nvPr/>
        </p:nvSpPr>
        <p:spPr>
          <a:xfrm>
            <a:off x="6527141" y="4013895"/>
            <a:ext cx="48332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Leistungsstarke 240er-Einheiten vernebelnd selbst große Hallenbereiche zuverlässig.</a:t>
            </a:r>
            <a:endParaRPr lang="en-US" sz="1200" dirty="0"/>
          </a:p>
        </p:txBody>
      </p:sp>
      <p:pic>
        <p:nvPicPr>
          <p:cNvPr id="1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74834" y="4829572"/>
            <a:ext cx="5261637" cy="1237357"/>
          </a:xfrm>
          <a:prstGeom prst="rect">
            <a:avLst/>
          </a:prstGeom>
        </p:spPr>
      </p:pic>
      <p:sp>
        <p:nvSpPr>
          <p:cNvPr id="13" name="Text 7"/>
          <p:cNvSpPr/>
          <p:nvPr/>
        </p:nvSpPr>
        <p:spPr>
          <a:xfrm>
            <a:off x="6527141" y="5005685"/>
            <a:ext cx="1963986" cy="245566"/>
          </a:xfrm>
          <a:prstGeom prst="rect">
            <a:avLst/>
          </a:prstGeom>
          <a:noFill/>
          <a:ln/>
        </p:spPr>
        <p:txBody>
          <a:bodyPr wrap="none" lIns="0" tIns="0" rIns="0" bIns="0" rtlCol="0" anchor="t"/>
          <a:lstStyle/>
          <a:p>
            <a:pPr algn="l" indent="0" marL="0">
              <a:lnSpc>
                <a:spcPct val="104000"/>
              </a:lnSpc>
              <a:buNone/>
            </a:pPr>
            <a:r>
              <a:rPr lang="en-US" sz="1500" dirty="0">
                <a:solidFill>
                  <a:srgbClr val="25435C"/>
                </a:solidFill>
                <a:latin typeface="Kanit Light" pitchFamily="34" charset="0"/>
                <a:ea typeface="Kanit Light" pitchFamily="34" charset="-122"/>
                <a:cs typeface="Kanit Light" pitchFamily="34" charset="-120"/>
              </a:rPr>
              <a:t>Hochwertige Waren</a:t>
            </a:r>
            <a:endParaRPr lang="en-US" sz="1500" dirty="0"/>
          </a:p>
        </p:txBody>
      </p:sp>
      <p:sp>
        <p:nvSpPr>
          <p:cNvPr id="14" name="Text 8"/>
          <p:cNvSpPr/>
          <p:nvPr/>
        </p:nvSpPr>
        <p:spPr>
          <a:xfrm>
            <a:off x="6527141" y="5400477"/>
            <a:ext cx="4833221"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25435C"/>
                </a:solidFill>
                <a:latin typeface="Martel Sans" pitchFamily="34" charset="0"/>
                <a:ea typeface="Martel Sans" pitchFamily="34" charset="-122"/>
                <a:cs typeface="Martel Sans" pitchFamily="34" charset="-120"/>
              </a:rPr>
              <a:t>Aktiver Schutz von Elektronik, Uhren, Kunstgegenständen – ohne Schaden durch das Fluid.</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2026-06-11T14:05:36Z</dcterms:created>
  <dcterms:modified xsi:type="dcterms:W3CDTF">2026-06-11T14:05:36Z</dcterms:modified>
</cp:coreProperties>
</file>